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9" autoAdjust="0"/>
    <p:restoredTop sz="94660"/>
  </p:normalViewPr>
  <p:slideViewPr>
    <p:cSldViewPr>
      <p:cViewPr varScale="1">
        <p:scale>
          <a:sx n="88" d="100"/>
          <a:sy n="88" d="100"/>
        </p:scale>
        <p:origin x="-103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6F2452-F161-40A1-9D2F-E50A69D03438}" type="datetimeFigureOut">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6F2452-F161-40A1-9D2F-E50A69D03438}" type="datetimeFigureOut">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6F2452-F161-40A1-9D2F-E50A69D03438}" type="datetimeFigureOut">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6F2452-F161-40A1-9D2F-E50A69D03438}" type="datetimeFigureOut">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6F2452-F161-40A1-9D2F-E50A69D03438}" type="datetimeFigureOut">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6F2452-F161-40A1-9D2F-E50A69D03438}" type="datetimeFigureOut">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6F2452-F161-40A1-9D2F-E50A69D03438}" type="datetimeFigureOut">
              <a:rPr lang="en-US" smtClean="0"/>
              <a:pPr/>
              <a:t>11/9/2010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6F2452-F161-40A1-9D2F-E50A69D03438}" type="datetimeFigureOut">
              <a:rPr lang="en-US" smtClean="0"/>
              <a:pPr/>
              <a:t>11/9/2010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6F2452-F161-40A1-9D2F-E50A69D03438}" type="datetimeFigureOut">
              <a:rPr lang="en-US" smtClean="0"/>
              <a:pPr/>
              <a:t>11/9/2010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6F2452-F161-40A1-9D2F-E50A69D03438}" type="datetimeFigureOut">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6F2452-F161-40A1-9D2F-E50A69D03438}" type="datetimeFigureOut">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C51D1-C5DE-47D2-9BCB-5A9069BA92B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6F2452-F161-40A1-9D2F-E50A69D03438}" type="datetimeFigureOut">
              <a:rPr lang="en-US" smtClean="0"/>
              <a:pPr/>
              <a:t>11/9/2010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EC51D1-C5DE-47D2-9BCB-5A9069BA92B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470025"/>
          </a:xfrm>
        </p:spPr>
        <p:txBody>
          <a:bodyPr/>
          <a:lstStyle/>
          <a:p>
            <a:r>
              <a:rPr lang="en-US" dirty="0" smtClean="0"/>
              <a:t>Planning Issues</a:t>
            </a:r>
            <a:br>
              <a:rPr lang="en-US" dirty="0" smtClean="0"/>
            </a:br>
            <a:r>
              <a:rPr lang="en-US" dirty="0" smtClean="0"/>
              <a:t>Planning Working Group</a:t>
            </a:r>
            <a:endParaRPr lang="en-US" dirty="0"/>
          </a:p>
        </p:txBody>
      </p:sp>
      <p:sp>
        <p:nvSpPr>
          <p:cNvPr id="3" name="Subtitle 2"/>
          <p:cNvSpPr>
            <a:spLocks noGrp="1"/>
          </p:cNvSpPr>
          <p:nvPr>
            <p:ph type="subTitle" idx="1"/>
          </p:nvPr>
        </p:nvSpPr>
        <p:spPr/>
        <p:txBody>
          <a:bodyPr/>
          <a:lstStyle/>
          <a:p>
            <a:r>
              <a:rPr lang="en-US" dirty="0" smtClean="0">
                <a:solidFill>
                  <a:schemeClr val="tx1"/>
                </a:solidFill>
              </a:rPr>
              <a:t>11-11-10 ROS Meeting</a:t>
            </a:r>
            <a:endParaRPr lang="en-US"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Priorities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Create Planning Guides and consolidate Transmission Planning Related documents and procedures into the Planning Guides.</a:t>
            </a:r>
          </a:p>
          <a:p>
            <a:pPr lvl="1"/>
            <a:r>
              <a:rPr lang="en-US" dirty="0" smtClean="0"/>
              <a:t>Planning Guide outline established.</a:t>
            </a:r>
          </a:p>
          <a:p>
            <a:pPr lvl="1"/>
            <a:r>
              <a:rPr lang="en-US" dirty="0" smtClean="0"/>
              <a:t>Planning Guide Revision process has been approved.</a:t>
            </a:r>
          </a:p>
          <a:p>
            <a:pPr lvl="1"/>
            <a:r>
              <a:rPr lang="en-US" dirty="0" smtClean="0"/>
              <a:t>Ideally, all planning documents should reside together in the Planning Guides.</a:t>
            </a:r>
          </a:p>
          <a:p>
            <a:r>
              <a:rPr lang="en-US" dirty="0" smtClean="0"/>
              <a:t>Issues list established and continues to be updated, expanded and prioritized.</a:t>
            </a:r>
          </a:p>
          <a:p>
            <a:pPr lvl="1"/>
            <a:r>
              <a:rPr lang="en-US" dirty="0" smtClean="0"/>
              <a:t>Joint review, with the Congestion WG of the transmission planning economic criteria is expected 1Q 2011.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Charter</a:t>
            </a:r>
            <a:endParaRPr lang="en-US" dirty="0"/>
          </a:p>
        </p:txBody>
      </p:sp>
      <p:sp>
        <p:nvSpPr>
          <p:cNvPr id="3" name="Content Placeholder 2"/>
          <p:cNvSpPr>
            <a:spLocks noGrp="1"/>
          </p:cNvSpPr>
          <p:nvPr>
            <p:ph idx="1"/>
          </p:nvPr>
        </p:nvSpPr>
        <p:spPr>
          <a:xfrm>
            <a:off x="152400" y="1524000"/>
            <a:ext cx="8305800" cy="4525963"/>
          </a:xfrm>
        </p:spPr>
        <p:txBody>
          <a:bodyPr>
            <a:normAutofit fontScale="70000" lnSpcReduction="20000"/>
          </a:bodyPr>
          <a:lstStyle/>
          <a:p>
            <a:r>
              <a:rPr lang="en-US" dirty="0" smtClean="0"/>
              <a:t>Allocate Planning Charter among appropriate documents with </a:t>
            </a:r>
            <a:r>
              <a:rPr lang="en-US" i="1" u="sng" dirty="0" smtClean="0"/>
              <a:t>no substantive </a:t>
            </a:r>
            <a:r>
              <a:rPr lang="en-US" i="1" u="sng" dirty="0" smtClean="0"/>
              <a:t>changes</a:t>
            </a:r>
            <a:r>
              <a:rPr lang="en-US" dirty="0" smtClean="0"/>
              <a:t>.</a:t>
            </a:r>
            <a:endParaRPr lang="en-US" dirty="0" smtClean="0"/>
          </a:p>
          <a:p>
            <a:pPr lvl="1"/>
            <a:r>
              <a:rPr lang="en-US" dirty="0" smtClean="0"/>
              <a:t>The </a:t>
            </a:r>
            <a:r>
              <a:rPr lang="en-US" dirty="0" smtClean="0"/>
              <a:t>“Rules” portions go into the Protocols</a:t>
            </a:r>
          </a:p>
          <a:p>
            <a:pPr lvl="1"/>
            <a:r>
              <a:rPr lang="en-US" dirty="0" smtClean="0"/>
              <a:t>The </a:t>
            </a:r>
            <a:r>
              <a:rPr lang="en-US" dirty="0" smtClean="0"/>
              <a:t>“Procedure” portions go into the Planning Guide</a:t>
            </a:r>
          </a:p>
          <a:p>
            <a:pPr lvl="1"/>
            <a:r>
              <a:rPr lang="en-US" dirty="0" smtClean="0"/>
              <a:t>The </a:t>
            </a:r>
            <a:r>
              <a:rPr lang="en-US" dirty="0" smtClean="0"/>
              <a:t>“Living Documents” will be posted on the MIS. </a:t>
            </a:r>
            <a:endParaRPr lang="en-US" dirty="0" smtClean="0"/>
          </a:p>
          <a:p>
            <a:pPr lvl="1"/>
            <a:r>
              <a:rPr lang="en-US" dirty="0" smtClean="0"/>
              <a:t>To avoid significant delay, no substantive changes are introduced at this time.  Potential changes, such as revising the transmission planning economic criteria, will be addressed after the current Planning Charter is included in the Nodal Protocol and Planning Guides.</a:t>
            </a:r>
            <a:endParaRPr lang="en-US" dirty="0" smtClean="0"/>
          </a:p>
          <a:p>
            <a:r>
              <a:rPr lang="en-US" dirty="0" smtClean="0"/>
              <a:t>Status  </a:t>
            </a:r>
            <a:endParaRPr lang="en-US" dirty="0" smtClean="0"/>
          </a:p>
          <a:p>
            <a:pPr lvl="1"/>
            <a:r>
              <a:rPr lang="en-US" dirty="0" smtClean="0"/>
              <a:t>PRR292, </a:t>
            </a:r>
            <a:r>
              <a:rPr lang="en-US" dirty="0" smtClean="0"/>
              <a:t>accepted by Market Rules 10/22/2010 </a:t>
            </a:r>
            <a:r>
              <a:rPr lang="en-US" dirty="0" smtClean="0"/>
              <a:t>(add rules to protocols)</a:t>
            </a:r>
          </a:p>
          <a:p>
            <a:pPr lvl="1"/>
            <a:r>
              <a:rPr lang="en-US" dirty="0" smtClean="0"/>
              <a:t>PGRR to add procedure portions of Planning Charter to Planning Guides is expected to be </a:t>
            </a:r>
            <a:r>
              <a:rPr lang="en-US" dirty="0" smtClean="0"/>
              <a:t>submitted </a:t>
            </a:r>
            <a:r>
              <a:rPr lang="en-US" dirty="0" smtClean="0"/>
              <a:t>within the </a:t>
            </a:r>
            <a:r>
              <a:rPr lang="en-US" dirty="0" smtClean="0"/>
              <a:t>next </a:t>
            </a:r>
            <a:r>
              <a:rPr lang="en-US" dirty="0" smtClean="0"/>
              <a:t>month.</a:t>
            </a: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Guides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ERCOT  Planning is working on PGRR for the Planning Guide portion of the Planning Charter.</a:t>
            </a:r>
          </a:p>
          <a:p>
            <a:r>
              <a:rPr lang="en-US" dirty="0" smtClean="0"/>
              <a:t>PGRR </a:t>
            </a:r>
            <a:r>
              <a:rPr lang="en-US" dirty="0" smtClean="0"/>
              <a:t>for incorporating Transmission Planning Base Case Development process has been submitted.</a:t>
            </a:r>
          </a:p>
          <a:p>
            <a:pPr lvl="1"/>
            <a:r>
              <a:rPr lang="en-US" dirty="0" smtClean="0"/>
              <a:t>Under revision to include as an appendix </a:t>
            </a:r>
          </a:p>
          <a:p>
            <a:pPr lvl="1"/>
            <a:r>
              <a:rPr lang="en-US" dirty="0" smtClean="0"/>
              <a:t>Avoids extensive style revision for temporary </a:t>
            </a:r>
            <a:r>
              <a:rPr lang="en-US" dirty="0" smtClean="0"/>
              <a:t>process. New process associated with Planning Go-Live will make the existing process obsolete.</a:t>
            </a:r>
            <a:endParaRPr lang="en-US" dirty="0" smtClean="0"/>
          </a:p>
          <a:p>
            <a:pPr lvl="1"/>
            <a:r>
              <a:rPr lang="en-US" dirty="0" smtClean="0"/>
              <a:t>Plan </a:t>
            </a:r>
            <a:r>
              <a:rPr lang="en-US" dirty="0" smtClean="0"/>
              <a:t>to move references such as bus number range to the ERCOT web site.</a:t>
            </a:r>
          </a:p>
          <a:p>
            <a:r>
              <a:rPr lang="en-US" dirty="0" smtClean="0"/>
              <a:t>PGRR for incorporating DWG base case development process is under review by ERCOT Market Rules.</a:t>
            </a:r>
            <a:endParaRPr lang="en-US" dirty="0" smtClean="0">
              <a:solidFill>
                <a:srgbClr val="FF0000"/>
              </a:solidFill>
            </a:endParaRPr>
          </a:p>
          <a:p>
            <a:pPr>
              <a:buNone/>
            </a:pPr>
            <a:endParaRPr lang="en-US" dirty="0" smtClean="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Guides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System Protection WG is making progress on PGRR incorporating procedures into the Planning Guides.</a:t>
            </a:r>
          </a:p>
          <a:p>
            <a:pPr lvl="1"/>
            <a:r>
              <a:rPr lang="en-US" dirty="0" smtClean="0"/>
              <a:t>The System protection is a combination of Operations and Planning.</a:t>
            </a:r>
          </a:p>
          <a:p>
            <a:pPr lvl="1"/>
            <a:r>
              <a:rPr lang="en-US" dirty="0" smtClean="0"/>
              <a:t>Evaluated moving portion of Operating Guides involving system planning to the Planning Guides but decided not to at this time. </a:t>
            </a:r>
          </a:p>
          <a:p>
            <a:r>
              <a:rPr lang="en-US" dirty="0" smtClean="0"/>
              <a:t>The PLWG submitted a PGRR incorporating planning reserve margin calculation methodology into the Planning Guides last week.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Guides</a:t>
            </a:r>
            <a:endParaRPr lang="en-US" dirty="0"/>
          </a:p>
        </p:txBody>
      </p:sp>
      <p:sp>
        <p:nvSpPr>
          <p:cNvPr id="3" name="Content Placeholder 2"/>
          <p:cNvSpPr>
            <a:spLocks noGrp="1"/>
          </p:cNvSpPr>
          <p:nvPr>
            <p:ph idx="1"/>
          </p:nvPr>
        </p:nvSpPr>
        <p:spPr/>
        <p:txBody>
          <a:bodyPr>
            <a:normAutofit/>
          </a:bodyPr>
          <a:lstStyle/>
          <a:p>
            <a:r>
              <a:rPr lang="en-US" dirty="0" smtClean="0"/>
              <a:t>Oncor has volunteered to work up a draft PGRR to include the ALDR and TPIT in the Planning Guides.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382</Words>
  <Application>Microsoft Office PowerPoint</Application>
  <PresentationFormat>On-screen Show (4:3)</PresentationFormat>
  <Paragraphs>32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Planning Issues Planning Working Group</vt:lpstr>
      <vt:lpstr>Priorities</vt:lpstr>
      <vt:lpstr>Planning Charter</vt:lpstr>
      <vt:lpstr>Planning Guides</vt:lpstr>
      <vt:lpstr>Planning Guides</vt:lpstr>
      <vt:lpstr>Planning Guides</vt:lpstr>
    </vt:vector>
  </TitlesOfParts>
  <Company>CenterPoint Energy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Issues</dc:title>
  <dc:creator>Wayne Kemper CenterPoint Energy</dc:creator>
  <cp:lastModifiedBy>Wayne Kemper CenterPoint Energy</cp:lastModifiedBy>
  <cp:revision>25</cp:revision>
  <dcterms:created xsi:type="dcterms:W3CDTF">2010-11-05T20:22:31Z</dcterms:created>
  <dcterms:modified xsi:type="dcterms:W3CDTF">2010-11-09T23:10:32Z</dcterms:modified>
</cp:coreProperties>
</file>